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25" r:id="rId3"/>
    <p:sldMasterId id="2147483777" r:id="rId4"/>
    <p:sldMasterId id="2147483790" r:id="rId5"/>
  </p:sldMasterIdLst>
  <p:notesMasterIdLst>
    <p:notesMasterId r:id="rId53"/>
  </p:notesMasterIdLst>
  <p:handoutMasterIdLst>
    <p:handoutMasterId r:id="rId54"/>
  </p:handoutMasterIdLst>
  <p:sldIdLst>
    <p:sldId id="267" r:id="rId6"/>
    <p:sldId id="598" r:id="rId7"/>
    <p:sldId id="599" r:id="rId8"/>
    <p:sldId id="282" r:id="rId9"/>
    <p:sldId id="322" r:id="rId10"/>
    <p:sldId id="548" r:id="rId11"/>
    <p:sldId id="572" r:id="rId12"/>
    <p:sldId id="595" r:id="rId13"/>
    <p:sldId id="515" r:id="rId14"/>
    <p:sldId id="406" r:id="rId15"/>
    <p:sldId id="527" r:id="rId16"/>
    <p:sldId id="439" r:id="rId17"/>
    <p:sldId id="559" r:id="rId18"/>
    <p:sldId id="525" r:id="rId19"/>
    <p:sldId id="594" r:id="rId20"/>
    <p:sldId id="479" r:id="rId21"/>
    <p:sldId id="537" r:id="rId22"/>
    <p:sldId id="538" r:id="rId23"/>
    <p:sldId id="539" r:id="rId24"/>
    <p:sldId id="540" r:id="rId25"/>
    <p:sldId id="541" r:id="rId26"/>
    <p:sldId id="542" r:id="rId27"/>
    <p:sldId id="422" r:id="rId28"/>
    <p:sldId id="423" r:id="rId29"/>
    <p:sldId id="426" r:id="rId30"/>
    <p:sldId id="566" r:id="rId31"/>
    <p:sldId id="578" r:id="rId32"/>
    <p:sldId id="574" r:id="rId33"/>
    <p:sldId id="575" r:id="rId34"/>
    <p:sldId id="565" r:id="rId35"/>
    <p:sldId id="596" r:id="rId36"/>
    <p:sldId id="590" r:id="rId37"/>
    <p:sldId id="593" r:id="rId38"/>
    <p:sldId id="587" r:id="rId39"/>
    <p:sldId id="591" r:id="rId40"/>
    <p:sldId id="592" r:id="rId41"/>
    <p:sldId id="589" r:id="rId42"/>
    <p:sldId id="600" r:id="rId43"/>
    <p:sldId id="400" r:id="rId44"/>
    <p:sldId id="456" r:id="rId45"/>
    <p:sldId id="597" r:id="rId46"/>
    <p:sldId id="720" r:id="rId47"/>
    <p:sldId id="588" r:id="rId48"/>
    <p:sldId id="454" r:id="rId49"/>
    <p:sldId id="455" r:id="rId50"/>
    <p:sldId id="721" r:id="rId51"/>
    <p:sldId id="722" r:id="rId5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lbrún Hjaltadóttir" initials="KH" lastIdx="1" clrIdx="0">
    <p:extLst>
      <p:ext uri="{19B8F6BF-5375-455C-9EA6-DF929625EA0E}">
        <p15:presenceInfo xmlns:p15="http://schemas.microsoft.com/office/powerpoint/2012/main" userId="aaeaf9f25a6e8f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CC"/>
    <a:srgbClr val="3366CC"/>
    <a:srgbClr val="0000FF"/>
    <a:srgbClr val="00264C"/>
    <a:srgbClr val="002E5C"/>
    <a:srgbClr val="0033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0" autoAdjust="0"/>
    <p:restoredTop sz="94728" autoAdjust="0"/>
  </p:normalViewPr>
  <p:slideViewPr>
    <p:cSldViewPr>
      <p:cViewPr varScale="1">
        <p:scale>
          <a:sx n="55" d="100"/>
          <a:sy n="55" d="100"/>
        </p:scale>
        <p:origin x="9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C567C1-7D55-4FBE-8F6D-A6A0A1FD7C18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64365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noProof="0"/>
              <a:t>Click to edit Master text styles</a:t>
            </a:r>
          </a:p>
          <a:p>
            <a:pPr lvl="1"/>
            <a:r>
              <a:rPr lang="is-IS" noProof="0"/>
              <a:t>Second level</a:t>
            </a:r>
          </a:p>
          <a:p>
            <a:pPr lvl="2"/>
            <a:r>
              <a:rPr lang="is-IS" noProof="0"/>
              <a:t>Third level</a:t>
            </a:r>
          </a:p>
          <a:p>
            <a:pPr lvl="3"/>
            <a:r>
              <a:rPr lang="is-IS" noProof="0"/>
              <a:t>Fourth level</a:t>
            </a:r>
          </a:p>
          <a:p>
            <a:pPr lvl="4"/>
            <a:r>
              <a:rPr lang="is-I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0245D0-CB90-4CDB-82DF-769100441E38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41981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24E9CF-2592-4486-80CB-33A79A2C285F}" type="slidenum">
              <a:rPr lang="is-IS" altLang="is-IS" smtClean="0"/>
              <a:pPr eaLnBrk="1" hangingPunct="1"/>
              <a:t>1</a:t>
            </a:fld>
            <a:endParaRPr lang="is-IS" altLang="is-I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112445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Section through the Earths crust and upper mantle showing sea floor spreading by Iceland</a:t>
            </a:r>
          </a:p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48712F-6138-4F81-9CAC-81780D58A0C3}" type="slidenum">
              <a:rPr lang="is-IS" altLang="is-IS" smtClean="0"/>
              <a:pPr>
                <a:defRPr/>
              </a:pPr>
              <a:t>4</a:t>
            </a:fld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131201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A seismic rendering of the hypothetical mantle plume below Iceland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48712F-6138-4F81-9CAC-81780D58A0C3}" type="slidenum">
              <a:rPr lang="is-IS" altLang="is-IS" smtClean="0"/>
              <a:pPr>
                <a:defRPr/>
              </a:pPr>
              <a:t>5</a:t>
            </a:fld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232597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Iceland fits into A4 format, with catchy outline, 1/10 covered by glaciers, 30 volcanic systems,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0245D0-CB90-4CDB-82DF-769100441E38}" type="slidenum">
              <a:rPr lang="is-IS" smtClean="0"/>
              <a:pPr>
                <a:defRPr/>
              </a:pPr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70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3B08CB-859B-47CD-BC24-398A15C6361B}" type="slidenum">
              <a:rPr lang="is-IS" altLang="is-IS"/>
              <a:pPr>
                <a:spcBef>
                  <a:spcPct val="0"/>
                </a:spcBef>
              </a:pPr>
              <a:t>10</a:t>
            </a:fld>
            <a:endParaRPr lang="is-IS" altLang="is-I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s-IS" altLang="is-IS" dirty="0">
                <a:latin typeface="Arial" panose="020B0604020202020204" pitchFamily="34" charset="0"/>
              </a:rPr>
              <a:t>A typical fissure eruption starts with a continuous curtain of lava squirting out of a fissure. Gjástykki, northern Iceland October 1980. Sprungugos í Gjástykki í október 1980.</a:t>
            </a:r>
            <a:endParaRPr lang="en-GB" altLang="is-I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0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The ongoing eruption at Fagraskógarfjall, SW Iceland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48712F-6138-4F81-9CAC-81780D58A0C3}" type="slidenum">
              <a:rPr lang="is-IS" altLang="is-IS" smtClean="0"/>
              <a:pPr>
                <a:defRPr/>
              </a:pPr>
              <a:t>11</a:t>
            </a:fld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36832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0245D0-CB90-4CDB-82DF-769100441E38}" type="slidenum">
              <a:rPr lang="is-IS" smtClean="0"/>
              <a:pPr>
                <a:defRPr/>
              </a:pPr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5947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56E2E4DF-94C7-3D4F-9C1F-A4E6AD013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516DDA-6F4A-9C43-81C5-BF0A1239A937}" type="slidenum">
              <a:rPr lang="is-IS" altLang="en-IS"/>
              <a:pPr eaLnBrk="1" hangingPunct="1"/>
              <a:t>39</a:t>
            </a:fld>
            <a:endParaRPr lang="is-IS" altLang="en-IS"/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10341A86-F2F6-8348-9C3B-D6B845414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3119D4D9-B30B-2146-AC38-84D61862A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s-IS" altLang="en-I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/>
              <a:t>Hrím</a:t>
            </a:r>
            <a:r>
              <a:rPr lang="is-IS" dirty="0"/>
              <a:t> á Rauðavatni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EE0A58-F839-44D6-A659-2AB8988B4908}" type="slidenum">
              <a:rPr lang="is-IS" altLang="is-IS" smtClean="0"/>
              <a:pPr>
                <a:defRPr/>
              </a:pPr>
              <a:t>42</a:t>
            </a:fld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108468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C569-F3AB-4E8E-B83D-53D1B624820C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52ECA-F68E-4FF1-B077-F39825BC68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14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6972-2665-4243-B33F-DAE8D27A7994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2BAF5-7353-4C06-B6E4-922B257A82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79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86D80-46E3-4CBF-B98C-C6D658387A5A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523-38FD-4314-BCF3-87F9E8FAF9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5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5D4C-4DBC-421B-A1B2-2B28ED9ED4C3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3B070-0F7C-4D87-9905-4E0A2117BB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19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9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4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77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76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57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5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347FC-3758-41AF-BE08-043B554A22F1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9523-1D51-4A45-BC00-5EF9E3ACE2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08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99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45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52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55E-218D-4EDF-A370-001F5EC4593C}" type="datetimeFigureOut">
              <a:rPr lang="is-IS">
                <a:solidFill>
                  <a:prstClr val="black">
                    <a:tint val="75000"/>
                  </a:prstClr>
                </a:solidFill>
              </a:rPr>
              <a:pPr/>
              <a:t>15.5.2021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B9F4A-B9ED-4BA9-B1A1-369785F6A96B}" type="slidenum">
              <a:rPr lang="is-I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93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1BA4-4AB3-4553-B5EE-3EC00A5C0089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A40CF-B6FE-4037-AED5-4B87E38A6C29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49178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3E0E0-825B-449B-A387-E4C890E18801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51079-CE14-4CFD-B857-DCA22F1ABAFB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1347935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EA1A1-B3B2-4172-9A2A-809E000CF3F0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DC667-9324-4A8C-92DE-588A10716CC8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144212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43B8E-677F-4EE3-B147-25A9FCD2D933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CB92B-DEFD-4E77-AB83-C292F606302B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117920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3983-71B5-4FF0-8F36-E1DF727AC483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1B979-310E-4C3A-83EF-D9145267E899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405836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20B22-39B6-4C5C-BE43-183D7D89B1AF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5AA62-FC3E-4CFB-A361-C2ABDB224843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194029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10900-2CD8-42A3-B19C-EB2BA1927B78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96C31-9E1A-4A8D-B700-7CE5284CBF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47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45BEA-4BA4-483F-BA8F-C0DA38DFF205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CBD0E-4A19-4B10-997F-E739D1FAC36E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938471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7D03-9387-488F-83EE-673FB88E8517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43C47-2044-47B1-9E7A-80486219D89F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1531544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FBE7F-4087-4F6F-8A6E-EDA9BA1AE45D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E1EE9-CAC8-4C13-8A9F-AE76C423E315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283937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5FDD-BC80-41D4-A334-8AD9646E93BC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44F99-084B-4301-A13D-CC3E0F7E3255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265285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A429A-09A0-41FE-A9B3-2682BB785A8C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71D3E-0D94-49C2-8665-D41424F8EDF7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2534971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B325-1C8A-48B4-B364-BCEC35FD083A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7452-06CA-422E-9CEE-FE11EC3F998C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2720376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3" y="403225"/>
            <a:ext cx="7754937" cy="11255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58200" y="6400800"/>
            <a:ext cx="51593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CBF42-1EDB-4221-B6E9-8F7A3020A9AB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66709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5" indent="0" algn="ctr">
              <a:buNone/>
              <a:defRPr/>
            </a:lvl2pPr>
            <a:lvl3pPr marL="913832" indent="0" algn="ctr">
              <a:buNone/>
              <a:defRPr/>
            </a:lvl3pPr>
            <a:lvl4pPr marL="1370748" indent="0" algn="ctr">
              <a:buNone/>
              <a:defRPr/>
            </a:lvl4pPr>
            <a:lvl5pPr marL="1827662" indent="0" algn="ctr">
              <a:buNone/>
              <a:defRPr/>
            </a:lvl5pPr>
            <a:lvl6pPr marL="2284579" indent="0" algn="ctr">
              <a:buNone/>
              <a:defRPr/>
            </a:lvl6pPr>
            <a:lvl7pPr marL="2741494" indent="0" algn="ctr">
              <a:buNone/>
              <a:defRPr/>
            </a:lvl7pPr>
            <a:lvl8pPr marL="3198408" indent="0" algn="ctr">
              <a:buNone/>
              <a:defRPr/>
            </a:lvl8pPr>
            <a:lvl9pPr marL="36553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0DCC7-E3BC-41F9-9E4C-9FABAED4A9DB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B0699-B2CE-4151-A1DC-AFE04D4DC621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00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9558-3738-4AF6-B1AF-85CDC97C5AF9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C6E77-02E3-4F3D-AE18-1625467CCD6E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99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5" indent="0">
              <a:buNone/>
              <a:defRPr sz="1800"/>
            </a:lvl2pPr>
            <a:lvl3pPr marL="913832" indent="0">
              <a:buNone/>
              <a:defRPr sz="1600"/>
            </a:lvl3pPr>
            <a:lvl4pPr marL="1370748" indent="0">
              <a:buNone/>
              <a:defRPr sz="1400"/>
            </a:lvl4pPr>
            <a:lvl5pPr marL="1827662" indent="0">
              <a:buNone/>
              <a:defRPr sz="1400"/>
            </a:lvl5pPr>
            <a:lvl6pPr marL="2284579" indent="0">
              <a:buNone/>
              <a:defRPr sz="1400"/>
            </a:lvl6pPr>
            <a:lvl7pPr marL="2741494" indent="0">
              <a:buNone/>
              <a:defRPr sz="1400"/>
            </a:lvl7pPr>
            <a:lvl8pPr marL="3198408" indent="0">
              <a:buNone/>
              <a:defRPr sz="1400"/>
            </a:lvl8pPr>
            <a:lvl9pPr marL="36553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B3D27-9842-4759-A702-79DE23B470BD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A2EC7-B85A-46D1-A298-C23F36B9A687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3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74DEA-363B-4B78-B870-8644C22C031C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15021-BDE6-4E26-997E-BE816BE8C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156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AA5F0-DB74-4BE0-A6CA-90D9C82F5B7F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B90E-1CB5-44D0-B85C-F915760110B6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08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BAF1-6269-4359-A0CB-2611C0AE6BD2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20F9-508D-404E-B1D4-FC10515B9636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4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2715E-484A-43DD-9BB2-B493D0B81970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BD198-4E8C-4126-A691-DC14D1D5E40D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39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B1718-57F2-46A5-9DB3-68B0DB7BE96F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EBEC4-36AD-4BDB-8D22-AC9616791A23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00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59F32-8D85-43A7-A26F-C922D7BB4BBB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7387F-03F2-47AF-AE3B-49267BF0E75F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58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D9B00-1CC5-4837-8CC4-B0483BBEE65C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0A1D6-ECF9-4C51-9C35-11B75295BAB9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36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07B65-4211-40C8-9C78-C99F5BD5C975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271B0-E451-4D83-BED5-65946BAB6DD5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3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736ED-D770-4C94-AFFA-A796BACCE81F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65D97-CAA4-406C-B144-CB5307AA5E4A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67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D158-7F16-4A6B-9922-F250C9D989B9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6ADA0-ECB9-4060-BD25-4B0D065C5F89}" type="slidenum">
              <a:rPr lang="en-GB" altLang="is-I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61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157E-F094-41E6-9F6C-B99ACF180F04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0C739-0DDE-48E9-B848-6938CFFBF750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8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A346A-04A1-4AE2-A1B0-4FC818C0BD7F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E4D14-A06E-4800-BB5E-9746D57E5E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062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8B4B6-3D93-4579-951F-257540594F6B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5A786-515B-4ACC-88FE-FB7A6C701974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45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13EED-E0AA-42F5-89E2-AD3D4749FCCA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5A31C-72B5-4049-A0C0-0290C2B3E888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5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02B1F-45D0-4F5B-9795-43E2DAAA4A07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5C071-5BCD-4376-BC60-415BB0DA7A88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74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B725-B25C-4629-B227-A83008DA8B6F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F998C-3E6F-4FA0-9578-9D90C63CCA8C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89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76DBC-B5CC-41E6-AE27-A9F8FB07C7EA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5BD89-61B5-4456-A5A6-1898E9F0F298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11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9A4BA-20E1-4549-8A91-E9C0859AB87A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89DDC-DE04-4173-86CD-836D29098D65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4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598FD-9BF9-47EC-8977-9BD04B7AC607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37D29-D913-4354-B2CF-0C034BC6D108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31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1D82C-78D1-47B6-8B7D-D09C2C01FB6A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FB4AC-A9CD-447B-80F0-880027DC39DC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0FCA-38BF-4A8B-9608-83A5D6433AF1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29B16-CC3E-4A8D-9F47-29A9E2D46042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0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0A29F-D0E7-4240-BC26-9348BD6739E1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E70D8-6B6C-4303-959C-4359BDCBA436}" type="slidenum">
              <a:rPr lang="en-GB" altLang="is-IS">
                <a:solidFill>
                  <a:srgbClr val="000000"/>
                </a:solidFill>
              </a:rPr>
              <a:pPr/>
              <a:t>‹#›</a:t>
            </a:fld>
            <a:endParaRPr lang="en-GB" altLang="is-I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9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2B068-DA9B-45BB-A0D2-0C5F00199E7A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CC9D1-8BB2-4549-A010-E9077561D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8844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79512-8341-4013-95EC-97CDAC0CB7CB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2847E-8A38-4214-A7BC-69309E104FDE}" type="slidenum">
              <a:rPr lang="en-GB" altLang="is-IS"/>
              <a:pPr>
                <a:defRPr/>
              </a:pPr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220217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283D6-6062-4C28-B961-F02A6AFC3DEB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439D-3D25-4E42-B93B-D7682C268E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8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D445B-75AE-4665-BCD2-0D254C22B78C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7213-0751-45C5-BAAF-9B5716870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30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8AB8-53EE-41DA-996E-F22246145D3A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7D4F5-C7C4-407C-ADEE-70B4562A0E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86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text styles</a:t>
            </a:r>
          </a:p>
          <a:p>
            <a:pPr lvl="1"/>
            <a:r>
              <a:rPr lang="en-GB" altLang="is-IS"/>
              <a:t>Second level</a:t>
            </a:r>
          </a:p>
          <a:p>
            <a:pPr lvl="2"/>
            <a:r>
              <a:rPr lang="en-GB" altLang="is-IS"/>
              <a:t>Third level</a:t>
            </a:r>
          </a:p>
          <a:p>
            <a:pPr lvl="3"/>
            <a:r>
              <a:rPr lang="en-GB" altLang="is-IS"/>
              <a:t>Fourth level</a:t>
            </a:r>
          </a:p>
          <a:p>
            <a:pPr lvl="4"/>
            <a:r>
              <a:rPr lang="en-GB" altLang="is-I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F52020D-1D46-440C-9A37-1CC18BE8B826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4AE43F-4311-4043-B468-D5034E2DCE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A30455E-218D-4EDF-A370-001F5EC4593C}" type="datetimeFigureOut">
              <a:rPr lang="is-I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15.5.2021</a:t>
            </a:fld>
            <a:endParaRPr lang="is-I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s-I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1B9F4A-B9ED-4BA9-B1A1-369785F6A96B}" type="slidenum">
              <a:rPr lang="is-I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s-I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296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text styles</a:t>
            </a:r>
          </a:p>
          <a:p>
            <a:pPr lvl="1"/>
            <a:r>
              <a:rPr lang="en-GB" altLang="is-IS"/>
              <a:t>Second level</a:t>
            </a:r>
          </a:p>
          <a:p>
            <a:pPr lvl="2"/>
            <a:r>
              <a:rPr lang="en-GB" altLang="is-IS"/>
              <a:t>Third level</a:t>
            </a:r>
          </a:p>
          <a:p>
            <a:pPr lvl="3"/>
            <a:r>
              <a:rPr lang="en-GB" altLang="is-IS"/>
              <a:t>Fourth level</a:t>
            </a:r>
          </a:p>
          <a:p>
            <a:pPr lvl="4"/>
            <a:r>
              <a:rPr lang="en-GB" altLang="is-I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5C16127-5922-4A7A-95F8-EC2F003959C3}" type="datetime4">
              <a:rPr lang="is-IS"/>
              <a:pPr>
                <a:defRPr/>
              </a:pPr>
              <a:t>15. maí 2021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5A5523E-058E-4B3F-BBB5-C37B5AB0C256}" type="slidenum">
              <a:rPr lang="en-GB" altLang="is-I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is-I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2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text styles</a:t>
            </a:r>
          </a:p>
          <a:p>
            <a:pPr lvl="1"/>
            <a:r>
              <a:rPr lang="en-GB" altLang="is-IS"/>
              <a:t>Second level</a:t>
            </a:r>
          </a:p>
          <a:p>
            <a:pPr lvl="2"/>
            <a:r>
              <a:rPr lang="en-GB" altLang="is-IS"/>
              <a:t>Third level</a:t>
            </a:r>
          </a:p>
          <a:p>
            <a:pPr lvl="3"/>
            <a:r>
              <a:rPr lang="en-GB" altLang="is-IS"/>
              <a:t>Fourth level</a:t>
            </a:r>
          </a:p>
          <a:p>
            <a:pPr lvl="4"/>
            <a:r>
              <a:rPr lang="en-GB" altLang="is-I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041C1DFA-FFB8-4127-94EA-42193E895A17}" type="datetime4">
              <a:rPr lang="is-IS">
                <a:solidFill>
                  <a:srgbClr val="FFFFFF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113D0F9-8740-405C-92B5-211DBC192854}" type="slidenum">
              <a:rPr lang="en-GB" altLang="is-IS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is-I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048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s-IS"/>
              <a:t>Click to edit Master text styles</a:t>
            </a:r>
          </a:p>
          <a:p>
            <a:pPr lvl="1"/>
            <a:r>
              <a:rPr lang="en-GB" altLang="is-IS"/>
              <a:t>Second level</a:t>
            </a:r>
          </a:p>
          <a:p>
            <a:pPr lvl="2"/>
            <a:r>
              <a:rPr lang="en-GB" altLang="is-IS"/>
              <a:t>Third level</a:t>
            </a:r>
          </a:p>
          <a:p>
            <a:pPr lvl="3"/>
            <a:r>
              <a:rPr lang="en-GB" altLang="is-IS"/>
              <a:t>Fourth level</a:t>
            </a:r>
          </a:p>
          <a:p>
            <a:pPr lvl="4"/>
            <a:r>
              <a:rPr lang="en-GB" altLang="is-I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6865E229-C0FF-484B-A29A-08EE4968FE42}" type="datetime4">
              <a:rPr lang="is-IS">
                <a:solidFill>
                  <a:srgbClr val="000000"/>
                </a:solidFill>
              </a:rPr>
              <a:pPr>
                <a:defRPr/>
              </a:pPr>
              <a:t>15. maí 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1732FA-C9BD-4C04-AFAF-631FC1693660}" type="slidenum">
              <a:rPr lang="en-GB" altLang="is-I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GB" altLang="is-I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5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openxmlformats.org/officeDocument/2006/relationships/slideLayout" Target="../slideLayouts/slideLayout4.xml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image" Target="../media/image38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8" Type="http://schemas.openxmlformats.org/officeDocument/2006/relationships/audio" Target="../media/media4.m4a"/><Relationship Id="rId3" Type="http://schemas.microsoft.com/office/2007/relationships/media" Target="../media/media2.m4a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naefellsj_257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404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5589240"/>
            <a:ext cx="4320728" cy="1138139"/>
          </a:xfrm>
        </p:spPr>
        <p:txBody>
          <a:bodyPr/>
          <a:lstStyle/>
          <a:p>
            <a:pPr eaLnBrk="1" hangingPunct="1"/>
            <a:r>
              <a:rPr lang="is-IS" altLang="is-IS" sz="2000" b="1" dirty="0">
                <a:solidFill>
                  <a:schemeClr val="bg1"/>
                </a:solidFill>
              </a:rPr>
              <a:t>Oddur Sigurðsson</a:t>
            </a:r>
            <a:br>
              <a:rPr lang="is-IS" altLang="is-IS" sz="2000" b="1" dirty="0">
                <a:solidFill>
                  <a:schemeClr val="bg1"/>
                </a:solidFill>
              </a:rPr>
            </a:br>
            <a:r>
              <a:rPr lang="is-IS" altLang="is-IS" sz="2000" b="1" dirty="0">
                <a:solidFill>
                  <a:schemeClr val="bg1"/>
                </a:solidFill>
              </a:rPr>
              <a:t>Kolbrún Svala Hjaltadóttir</a:t>
            </a:r>
            <a:endParaRPr lang="en-GB" altLang="is-IS" sz="2000" b="1" dirty="0">
              <a:solidFill>
                <a:schemeClr val="bg1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0"/>
            <a:ext cx="8784975" cy="476672"/>
          </a:xfrm>
        </p:spPr>
        <p:txBody>
          <a:bodyPr/>
          <a:lstStyle/>
          <a:p>
            <a:pPr algn="ctr" eaLnBrk="1" hangingPunct="1">
              <a:buNone/>
            </a:pPr>
            <a:r>
              <a:rPr lang="en-GB" altLang="is-IS" sz="4000" b="1" dirty="0">
                <a:solidFill>
                  <a:schemeClr val="bg1"/>
                </a:solidFill>
              </a:rPr>
              <a:t>Iceland              </a:t>
            </a:r>
            <a:r>
              <a:rPr lang="en-GB" altLang="is-IS" sz="3600" b="1" dirty="0">
                <a:solidFill>
                  <a:schemeClr val="bg1"/>
                </a:solidFill>
              </a:rPr>
              <a:t>Land of Ice and Fire</a:t>
            </a:r>
            <a:endParaRPr lang="is-IS" altLang="is-IS" sz="36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GB" altLang="is-IS" sz="40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GB" altLang="is-IS" sz="40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GB" altLang="is-I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179814-2905-EC4F-A6D0-9B16845B5B9B}"/>
              </a:ext>
            </a:extLst>
          </p:cNvPr>
          <p:cNvSpPr txBox="1"/>
          <p:nvPr/>
        </p:nvSpPr>
        <p:spPr>
          <a:xfrm>
            <a:off x="827584" y="436510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600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89EB9-14B9-CC45-AED5-03342384FF0B}"/>
              </a:ext>
            </a:extLst>
          </p:cNvPr>
          <p:cNvSpPr txBox="1"/>
          <p:nvPr/>
        </p:nvSpPr>
        <p:spPr>
          <a:xfrm>
            <a:off x="5616364" y="443711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600" b="1" dirty="0">
                <a:solidFill>
                  <a:schemeClr val="bg1"/>
                </a:solidFill>
              </a:rPr>
              <a:t>Culture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22532" name="Picture 4" descr="eldgos_gjasykki47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04759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5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2339-6719-9244-8DD9-D8470242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5" name="Content Placeholder 4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3BD36CE9-86E0-A54F-94F4-96937B0E0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243408"/>
            <a:ext cx="4752528" cy="71287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8BE1-2E9F-AD40-9B7B-8D4D644FE852}"/>
              </a:ext>
            </a:extLst>
          </p:cNvPr>
          <p:cNvSpPr txBox="1"/>
          <p:nvPr/>
        </p:nvSpPr>
        <p:spPr>
          <a:xfrm>
            <a:off x="5004048" y="4462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400" dirty="0"/>
              <a:t>Photo: Óttar Finnsson</a:t>
            </a:r>
          </a:p>
        </p:txBody>
      </p:sp>
    </p:spTree>
    <p:extLst>
      <p:ext uri="{BB962C8B-B14F-4D97-AF65-F5344CB8AC3E}">
        <p14:creationId xmlns:p14="http://schemas.microsoft.com/office/powerpoint/2010/main" val="174683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48132" name="Picture 4" descr="grimsv_g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7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4"/>
          <p:cNvSpPr txBox="1">
            <a:spLocks noChangeArrowheads="1"/>
          </p:cNvSpPr>
          <p:nvPr/>
        </p:nvSpPr>
        <p:spPr bwMode="auto">
          <a:xfrm>
            <a:off x="2051721" y="6429375"/>
            <a:ext cx="5092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s-IS" altLang="is-IS" dirty="0">
                <a:solidFill>
                  <a:schemeClr val="bg1"/>
                </a:solidFill>
              </a:rPr>
              <a:t>Grímsvötn </a:t>
            </a:r>
            <a:r>
              <a:rPr lang="is-IS" altLang="is-IS" dirty="0" err="1">
                <a:solidFill>
                  <a:schemeClr val="bg1"/>
                </a:solidFill>
              </a:rPr>
              <a:t>volcanic</a:t>
            </a:r>
            <a:r>
              <a:rPr lang="is-IS" altLang="is-IS" dirty="0">
                <a:solidFill>
                  <a:schemeClr val="bg1"/>
                </a:solidFill>
              </a:rPr>
              <a:t> </a:t>
            </a:r>
            <a:r>
              <a:rPr lang="is-IS" altLang="is-IS" dirty="0" err="1">
                <a:solidFill>
                  <a:schemeClr val="bg1"/>
                </a:solidFill>
              </a:rPr>
              <a:t>eruption</a:t>
            </a:r>
            <a:r>
              <a:rPr lang="is-IS" altLang="is-IS" dirty="0">
                <a:solidFill>
                  <a:schemeClr val="bg1"/>
                </a:solidFill>
              </a:rPr>
              <a:t> 19. desember 1998</a:t>
            </a:r>
            <a:endParaRPr lang="en-US" altLang="is-I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19981219_1grimsvatnago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123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630932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is-IS" dirty="0">
                <a:solidFill>
                  <a:schemeClr val="bg1"/>
                </a:solidFill>
              </a:rPr>
              <a:t>Grímsvötn </a:t>
            </a:r>
            <a:r>
              <a:rPr lang="is-IS" altLang="is-IS" dirty="0" err="1">
                <a:solidFill>
                  <a:schemeClr val="bg1"/>
                </a:solidFill>
              </a:rPr>
              <a:t>volcanic</a:t>
            </a:r>
            <a:r>
              <a:rPr lang="is-IS" altLang="is-IS" dirty="0">
                <a:solidFill>
                  <a:schemeClr val="bg1"/>
                </a:solidFill>
              </a:rPr>
              <a:t> </a:t>
            </a:r>
            <a:r>
              <a:rPr lang="is-IS" altLang="is-IS" dirty="0" err="1">
                <a:solidFill>
                  <a:schemeClr val="bg1"/>
                </a:solidFill>
              </a:rPr>
              <a:t>eruption</a:t>
            </a:r>
            <a:r>
              <a:rPr lang="is-IS" altLang="is-IS" dirty="0">
                <a:solidFill>
                  <a:schemeClr val="bg1"/>
                </a:solidFill>
              </a:rPr>
              <a:t> 19. desember 1998</a:t>
            </a:r>
            <a:endParaRPr lang="en-US" altLang="is-IS" dirty="0">
              <a:solidFill>
                <a:schemeClr val="bg1"/>
              </a:solidFill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03046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is-IS"/>
          </a:p>
        </p:txBody>
      </p:sp>
      <p:pic>
        <p:nvPicPr>
          <p:cNvPr id="8195" name="Content Placeholder 3" descr="20100417_4_17gigjok_go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0675" cy="6858000"/>
          </a:xfrm>
        </p:spPr>
      </p:pic>
      <p:sp>
        <p:nvSpPr>
          <p:cNvPr id="2" name="TextBox 1"/>
          <p:cNvSpPr txBox="1"/>
          <p:nvPr/>
        </p:nvSpPr>
        <p:spPr>
          <a:xfrm>
            <a:off x="179512" y="63813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</a:rPr>
              <a:t>Eyjafjallajökull </a:t>
            </a:r>
            <a:r>
              <a:rPr lang="is-IS" dirty="0" err="1">
                <a:solidFill>
                  <a:schemeClr val="bg1"/>
                </a:solidFill>
              </a:rPr>
              <a:t>eruption</a:t>
            </a:r>
            <a:r>
              <a:rPr lang="is-IS" dirty="0">
                <a:solidFill>
                  <a:schemeClr val="bg1"/>
                </a:solidFill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404316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9AAE-EA7C-8440-A03E-A4391943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5" name="Content Placeholder 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D494782C-1AF7-394E-A941-BB06A5855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81"/>
            <a:ext cx="9250582" cy="6878081"/>
          </a:xfrm>
        </p:spPr>
      </p:pic>
    </p:spTree>
    <p:extLst>
      <p:ext uri="{BB962C8B-B14F-4D97-AF65-F5344CB8AC3E}">
        <p14:creationId xmlns:p14="http://schemas.microsoft.com/office/powerpoint/2010/main" val="2177876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2" descr="solheimajokull7615M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7313" y="0"/>
            <a:ext cx="10953751" cy="6858000"/>
          </a:xfrm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357438" y="0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s-IS" altLang="is-IS" dirty="0"/>
              <a:t>Sólheimajökull </a:t>
            </a:r>
            <a:r>
              <a:rPr lang="is-IS" altLang="is-IS" dirty="0" err="1"/>
              <a:t>outlet</a:t>
            </a:r>
            <a:r>
              <a:rPr lang="is-IS" altLang="is-IS" dirty="0"/>
              <a:t> </a:t>
            </a:r>
            <a:r>
              <a:rPr lang="is-IS" altLang="is-IS" dirty="0" err="1"/>
              <a:t>glacier</a:t>
            </a:r>
            <a:endParaRPr lang="en-US" altLang="is-I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10527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311315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3707904" y="13407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802709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3923928" y="14127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91386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1BCF-E8C8-8447-B528-6E9CEA7E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sz="2800" dirty="0"/>
              <a:t>The trinity of land, nation and language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EEBA5B-2799-BF42-8AC4-88852C793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370980"/>
              </p:ext>
            </p:extLst>
          </p:nvPr>
        </p:nvGraphicFramePr>
        <p:xfrm>
          <a:off x="457200" y="2720181"/>
          <a:ext cx="8229600" cy="115824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84137185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70576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is-IS" sz="1400" i="1" dirty="0">
                          <a:effectLst/>
                        </a:rPr>
                        <a:t>Land þjóð og tunga, þrenning sönn og ein,</a:t>
                      </a:r>
                      <a:br>
                        <a:rPr lang="is-IS" sz="1400" i="1" dirty="0">
                          <a:effectLst/>
                        </a:rPr>
                      </a:br>
                      <a:r>
                        <a:rPr lang="is-IS" sz="1400" i="1" dirty="0">
                          <a:effectLst/>
                        </a:rPr>
                        <a:t>þér var ég gefinn barn á móðurkné;</a:t>
                      </a:r>
                      <a:br>
                        <a:rPr lang="is-IS" sz="1400" i="1" dirty="0">
                          <a:effectLst/>
                        </a:rPr>
                      </a:br>
                      <a:r>
                        <a:rPr lang="is-IS" sz="1400" i="1" dirty="0">
                          <a:effectLst/>
                        </a:rPr>
                        <a:t>ég lék hjá þér við læk og blóm og stein,</a:t>
                      </a:r>
                      <a:br>
                        <a:rPr lang="is-IS" sz="1400" i="1" dirty="0">
                          <a:effectLst/>
                        </a:rPr>
                      </a:br>
                      <a:r>
                        <a:rPr lang="is-IS" sz="1400" i="1" dirty="0">
                          <a:effectLst/>
                        </a:rPr>
                        <a:t>þú leiddir mig í orðs þíns háu vé.</a:t>
                      </a:r>
                    </a:p>
                    <a:p>
                      <a:pPr algn="l"/>
                      <a:r>
                        <a:rPr lang="is-IS" sz="1400" i="1" dirty="0">
                          <a:effectLst/>
                        </a:rPr>
                        <a:t>           </a:t>
                      </a:r>
                      <a:r>
                        <a:rPr lang="is-IS" sz="1400" b="0" i="0" dirty="0">
                          <a:effectLst/>
                        </a:rPr>
                        <a:t>Snorri Hjartarson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Land, people, and language, trinity holy and one,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I was given to you as a child on my mother's knee;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I played beside you by stream and flower and stone,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you led me into the high temple of your word.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511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960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3563888" y="11967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31878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3707904" y="169068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5740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3995936" y="16906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766451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26628" name="Picture 4" descr="tungnarjok15550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054893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355977" y="6092825"/>
            <a:ext cx="468007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s-IS" altLang="is-IS" dirty="0" err="1"/>
              <a:t>Surge-type</a:t>
            </a:r>
            <a:r>
              <a:rPr lang="is-IS" altLang="is-IS" dirty="0"/>
              <a:t> </a:t>
            </a:r>
            <a:r>
              <a:rPr lang="is-IS" altLang="is-IS" dirty="0" err="1"/>
              <a:t>Tungnárjökull</a:t>
            </a:r>
            <a:r>
              <a:rPr lang="is-IS" altLang="is-IS" dirty="0"/>
              <a:t> 7. janúar 1994</a:t>
            </a:r>
            <a:endParaRPr lang="en-GB" altLang="is-I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27652" name="Picture 4" descr="tungnarjok16786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813"/>
            <a:ext cx="12817475" cy="80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3795315" y="6491288"/>
            <a:ext cx="486003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s-IS" altLang="is-IS" dirty="0" err="1"/>
              <a:t>Surge-type</a:t>
            </a:r>
            <a:r>
              <a:rPr lang="is-IS" altLang="is-IS" dirty="0"/>
              <a:t> </a:t>
            </a:r>
            <a:r>
              <a:rPr lang="is-IS" altLang="is-IS" dirty="0" err="1"/>
              <a:t>Tungnárjökull</a:t>
            </a:r>
            <a:r>
              <a:rPr lang="is-IS" altLang="is-IS" dirty="0"/>
              <a:t> 8. febrúar 1995</a:t>
            </a:r>
            <a:endParaRPr lang="en-GB" altLang="is-I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2" descr="sidujok940420_rth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8000" cy="6858000"/>
          </a:xfrm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3786188" y="5786438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s-IS" altLang="is-IS" dirty="0"/>
              <a:t>Síðujökull </a:t>
            </a:r>
            <a:r>
              <a:rPr lang="is-IS" altLang="is-IS" dirty="0" err="1"/>
              <a:t>during</a:t>
            </a:r>
            <a:r>
              <a:rPr lang="is-IS" altLang="is-IS" dirty="0"/>
              <a:t> </a:t>
            </a:r>
            <a:r>
              <a:rPr lang="is-IS" altLang="is-IS" dirty="0" err="1"/>
              <a:t>surge</a:t>
            </a:r>
            <a:r>
              <a:rPr lang="is-IS" altLang="is-IS" dirty="0"/>
              <a:t> 1994</a:t>
            </a:r>
            <a:endParaRPr lang="en-US" altLang="is-I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0"/>
            <a:ext cx="9424921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43608" y="58772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</a:rPr>
              <a:t>An </a:t>
            </a:r>
            <a:r>
              <a:rPr lang="is-IS" dirty="0" err="1">
                <a:solidFill>
                  <a:schemeClr val="bg1"/>
                </a:solidFill>
              </a:rPr>
              <a:t>ice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cave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8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 altLang="is-IS"/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-1049338"/>
            <a:ext cx="10836275" cy="7907338"/>
          </a:xfrm>
        </p:spPr>
      </p:pic>
    </p:spTree>
    <p:extLst>
      <p:ext uri="{BB962C8B-B14F-4D97-AF65-F5344CB8AC3E}">
        <p14:creationId xmlns:p14="http://schemas.microsoft.com/office/powerpoint/2010/main" val="45070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129" y="0"/>
            <a:ext cx="10403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5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704313"/>
            <a:ext cx="6408711" cy="78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9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AE64-C597-CD47-9DBF-72A04D36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Evolution of a 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D36E-08A5-9E4E-9470-7C991D210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S" dirty="0"/>
              <a:t>A nation will not evolve without the land it lives on (including its living nature), nor independent of its language. Thus, we will try to give you a snapshot of the land, the people and the language.</a:t>
            </a:r>
          </a:p>
        </p:txBody>
      </p:sp>
    </p:spTree>
    <p:extLst>
      <p:ext uri="{BB962C8B-B14F-4D97-AF65-F5344CB8AC3E}">
        <p14:creationId xmlns:p14="http://schemas.microsoft.com/office/powerpoint/2010/main" val="461020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78852" name="Picture 4" descr="hreinkalfur246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5489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44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6ABB-0E2C-C344-805D-E59F897F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C3527B-BABD-2343-97A3-66754A11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315416"/>
            <a:ext cx="11115037" cy="7416824"/>
          </a:xfrm>
        </p:spPr>
      </p:pic>
    </p:spTree>
    <p:extLst>
      <p:ext uri="{BB962C8B-B14F-4D97-AF65-F5344CB8AC3E}">
        <p14:creationId xmlns:p14="http://schemas.microsoft.com/office/powerpoint/2010/main" val="835056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11B2-416C-4F49-A973-C1AE98C1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04380-87DB-5847-8E63-B763BB65F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S" sz="1400" dirty="0"/>
              <a:t>~870-930 Settlement </a:t>
            </a:r>
          </a:p>
          <a:p>
            <a:r>
              <a:rPr lang="en-IS" sz="1400" dirty="0"/>
              <a:t>  930 Parliament (Commonwealth) established at Þingvellir. It is still the legislative body</a:t>
            </a:r>
          </a:p>
          <a:p>
            <a:r>
              <a:rPr lang="en-IS" sz="1400" dirty="0"/>
              <a:t>  985 Eiríkur rauði (Erik the red) established a settlement in Greenland</a:t>
            </a:r>
          </a:p>
          <a:p>
            <a:r>
              <a:rPr lang="en-IS" sz="1400" dirty="0"/>
              <a:t>1000 Christianity established as state religion</a:t>
            </a:r>
          </a:p>
          <a:p>
            <a:r>
              <a:rPr lang="en-IS" sz="1400" dirty="0"/>
              <a:t>1000 Leifur Eiríksson explores Vínland (east coast of North-America)</a:t>
            </a:r>
          </a:p>
          <a:p>
            <a:r>
              <a:rPr lang="en-IS" sz="1400" dirty="0"/>
              <a:t>1117 First lawbook written</a:t>
            </a:r>
          </a:p>
          <a:p>
            <a:r>
              <a:rPr lang="en-IS" sz="1400" dirty="0"/>
              <a:t>1262 King of Norway rules Iceland. End of Icelandic commonwealth</a:t>
            </a:r>
          </a:p>
          <a:p>
            <a:r>
              <a:rPr lang="en-IS" sz="1400" dirty="0"/>
              <a:t>1402 Black death invades Iceland killing one third of the nation</a:t>
            </a:r>
          </a:p>
          <a:p>
            <a:r>
              <a:rPr lang="en-IS" sz="1400" dirty="0"/>
              <a:t>1550 Lutheranism introduce forcefully. Last Catholic bishop executed along with two of his sons</a:t>
            </a:r>
          </a:p>
          <a:p>
            <a:r>
              <a:rPr lang="en-IS" sz="1400" dirty="0"/>
              <a:t>1703 The first nation wide census in the world</a:t>
            </a:r>
          </a:p>
          <a:p>
            <a:r>
              <a:rPr lang="en-IS" sz="1400" dirty="0"/>
              <a:t>1783 Eruption of Laki; The Haze affected climate world wide</a:t>
            </a:r>
          </a:p>
          <a:p>
            <a:r>
              <a:rPr lang="en-IS" sz="1400" dirty="0"/>
              <a:t>1874 First constitution for Iceland given by the Danish King</a:t>
            </a:r>
          </a:p>
          <a:p>
            <a:r>
              <a:rPr lang="en-IS" sz="1400" dirty="0"/>
              <a:t>1904 The first local government, one minister</a:t>
            </a:r>
          </a:p>
          <a:p>
            <a:r>
              <a:rPr lang="en-IS" sz="1400" dirty="0"/>
              <a:t>1918 Autonomy established under the Danish King</a:t>
            </a:r>
          </a:p>
          <a:p>
            <a:r>
              <a:rPr lang="en-IS" sz="1400" dirty="0"/>
              <a:t>1944 Iceland Republic independent of Denmark,</a:t>
            </a:r>
          </a:p>
          <a:p>
            <a:endParaRPr lang="en-IS" sz="1400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4011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ED32-B004-014D-A8D1-638003030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Icelanders, a writing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1BC78-9AFC-354A-B321-8D04BCA8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S" sz="1600" dirty="0"/>
              <a:t>Enormous interest in history, local and foreign</a:t>
            </a:r>
          </a:p>
          <a:p>
            <a:r>
              <a:rPr lang="en-IS" sz="1600" dirty="0"/>
              <a:t>Records of the settlement of Iceland ~874-930 CE written in early 1100s</a:t>
            </a:r>
          </a:p>
          <a:p>
            <a:r>
              <a:rPr lang="en-IS" sz="1600" dirty="0"/>
              <a:t>Essay on the origin of the written language by the initiator of the alphabet</a:t>
            </a:r>
          </a:p>
          <a:p>
            <a:r>
              <a:rPr lang="en-IS" sz="1600" dirty="0"/>
              <a:t>Law for the commonwealth established in 930 CE and on by the parliament</a:t>
            </a:r>
          </a:p>
          <a:p>
            <a:pPr lvl="1"/>
            <a:r>
              <a:rPr lang="en-GB" sz="1400" dirty="0"/>
              <a:t>M</a:t>
            </a:r>
            <a:r>
              <a:rPr lang="en-IS" sz="1400" dirty="0"/>
              <a:t>emorized by the </a:t>
            </a:r>
            <a:r>
              <a:rPr lang="en-IS" sz="1400" i="1" dirty="0"/>
              <a:t>lawman</a:t>
            </a:r>
            <a:r>
              <a:rPr lang="en-IS" sz="1400" dirty="0"/>
              <a:t> until written down in 1117 CE and onward</a:t>
            </a:r>
          </a:p>
          <a:p>
            <a:r>
              <a:rPr lang="en-IS" sz="1600" dirty="0"/>
              <a:t>History of the Norwegian and Danish kings</a:t>
            </a:r>
          </a:p>
          <a:p>
            <a:r>
              <a:rPr lang="en-IS" sz="1600" dirty="0"/>
              <a:t>Preservation of the traditional poetry of Northern-Europe</a:t>
            </a:r>
          </a:p>
          <a:p>
            <a:r>
              <a:rPr lang="en-IS" sz="1600" i="1" dirty="0"/>
              <a:t>Prose Edda </a:t>
            </a:r>
            <a:r>
              <a:rPr lang="en-IS" sz="1600" dirty="0"/>
              <a:t>the main source of the Norse Mythology</a:t>
            </a:r>
          </a:p>
          <a:p>
            <a:r>
              <a:rPr lang="en-IS" sz="1600" dirty="0"/>
              <a:t>Annals from the beginning of the human race to contemporaneous</a:t>
            </a:r>
          </a:p>
          <a:p>
            <a:r>
              <a:rPr lang="en-IS" sz="1600" dirty="0"/>
              <a:t>Icelandic sagas: novels of heroes and statesmen during the first centuries</a:t>
            </a:r>
          </a:p>
          <a:p>
            <a:r>
              <a:rPr lang="en-IS" sz="1600" dirty="0"/>
              <a:t>Contemporaneous history of the 12</a:t>
            </a:r>
            <a:r>
              <a:rPr lang="en-IS" sz="1600" baseline="30000" dirty="0"/>
              <a:t>th</a:t>
            </a:r>
            <a:r>
              <a:rPr lang="en-IS" sz="1600" dirty="0"/>
              <a:t> and 13</a:t>
            </a:r>
            <a:r>
              <a:rPr lang="en-IS" sz="1600" baseline="30000" dirty="0"/>
              <a:t>th</a:t>
            </a:r>
            <a:r>
              <a:rPr lang="en-IS" sz="1600" dirty="0"/>
              <a:t> century</a:t>
            </a:r>
          </a:p>
          <a:p>
            <a:r>
              <a:rPr lang="en-IS" sz="1600" dirty="0"/>
              <a:t>Religeous literature, history of bishops</a:t>
            </a:r>
          </a:p>
          <a:p>
            <a:r>
              <a:rPr lang="en-IS" sz="1600" dirty="0"/>
              <a:t>Less than a thousand manuscripts on vellum still exist</a:t>
            </a:r>
          </a:p>
          <a:p>
            <a:r>
              <a:rPr lang="en-IS" sz="1600" dirty="0"/>
              <a:t>Most vellum manuscripts (10,000 or more) are lost</a:t>
            </a:r>
          </a:p>
          <a:p>
            <a:r>
              <a:rPr lang="en-IS" sz="1600" dirty="0"/>
              <a:t>&gt;100 calves had to be slaughtered for one book. Extremely expensive</a:t>
            </a:r>
          </a:p>
          <a:p>
            <a:endParaRPr lang="en-IS" sz="1800" dirty="0"/>
          </a:p>
          <a:p>
            <a:endParaRPr lang="en-IS" sz="1800" dirty="0"/>
          </a:p>
        </p:txBody>
      </p:sp>
    </p:spTree>
    <p:extLst>
      <p:ext uri="{BB962C8B-B14F-4D97-AF65-F5344CB8AC3E}">
        <p14:creationId xmlns:p14="http://schemas.microsoft.com/office/powerpoint/2010/main" val="232754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7D524-A182-1346-9153-579462C8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21F57AC2-6AF2-0B4A-A61C-E93200CE1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43408"/>
            <a:ext cx="5616624" cy="7546188"/>
          </a:xfrm>
        </p:spPr>
      </p:pic>
    </p:spTree>
    <p:extLst>
      <p:ext uri="{BB962C8B-B14F-4D97-AF65-F5344CB8AC3E}">
        <p14:creationId xmlns:p14="http://schemas.microsoft.com/office/powerpoint/2010/main" val="4214301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D65A-DC5D-0E47-9428-B5D4B57B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Icelanders, a singing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2A83B-729A-5640-A655-5B949ADB0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S" sz="1800" dirty="0"/>
              <a:t>Through the history most of music has been non-instrumental</a:t>
            </a:r>
          </a:p>
          <a:p>
            <a:r>
              <a:rPr lang="en-IS" sz="1800" dirty="0"/>
              <a:t>The perfect fifth interval is a big favorite in the Icelandic folksongs</a:t>
            </a:r>
          </a:p>
          <a:p>
            <a:r>
              <a:rPr lang="en-IS" sz="1800" dirty="0"/>
              <a:t>Björk is a world wide celebrity in music</a:t>
            </a:r>
          </a:p>
          <a:p>
            <a:r>
              <a:rPr lang="en-IS" sz="1800" dirty="0"/>
              <a:t>Hildur Guðnadóttir won the Oscar Academy Award and many other awards</a:t>
            </a:r>
          </a:p>
          <a:p>
            <a:endParaRPr lang="en-IS" sz="1800" dirty="0"/>
          </a:p>
        </p:txBody>
      </p:sp>
    </p:spTree>
    <p:extLst>
      <p:ext uri="{BB962C8B-B14F-4D97-AF65-F5344CB8AC3E}">
        <p14:creationId xmlns:p14="http://schemas.microsoft.com/office/powerpoint/2010/main" val="2224667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3A62-A1AA-4F47-94E2-21BFEABF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Lullabyes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8A5F8-164A-F04E-9E09-69BBEF87C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S" sz="1800" dirty="0"/>
              <a:t>Most of Icelandic lullabyes go in minor key</a:t>
            </a:r>
          </a:p>
          <a:p>
            <a:r>
              <a:rPr lang="en-IS" sz="1800" dirty="0"/>
              <a:t>Many of them are quite frightening:</a:t>
            </a:r>
          </a:p>
          <a:p>
            <a:endParaRPr lang="en-IS" sz="1800" dirty="0"/>
          </a:p>
          <a:p>
            <a:r>
              <a:rPr lang="en-IS" sz="1400" dirty="0"/>
              <a:t>Við skulum ekki hafa hátt	</a:t>
            </a:r>
            <a:r>
              <a:rPr lang="en-IS" sz="1400" i="1" dirty="0"/>
              <a:t>We shall not be laud my dear.</a:t>
            </a:r>
          </a:p>
          <a:p>
            <a:r>
              <a:rPr lang="en-GB" sz="1400" dirty="0"/>
              <a:t>h</a:t>
            </a:r>
            <a:r>
              <a:rPr lang="en-IS" sz="1400" dirty="0"/>
              <a:t>ér er margt að ugga.	</a:t>
            </a:r>
            <a:r>
              <a:rPr lang="en-IS" sz="1400" i="1" dirty="0"/>
              <a:t>Here are many things to fear.</a:t>
            </a:r>
          </a:p>
          <a:p>
            <a:r>
              <a:rPr lang="en-IS" sz="1400" dirty="0"/>
              <a:t>Eg hef heyrt í alla nátt	</a:t>
            </a:r>
            <a:r>
              <a:rPr lang="en-IS" sz="1400" i="1" dirty="0"/>
              <a:t>I have heard the whole night through</a:t>
            </a:r>
          </a:p>
          <a:p>
            <a:r>
              <a:rPr lang="en-IS" sz="1400" dirty="0"/>
              <a:t>andardrátt á glugga.	</a:t>
            </a:r>
            <a:r>
              <a:rPr lang="en-GB" sz="1400" i="1" dirty="0"/>
              <a:t>S</a:t>
            </a:r>
            <a:r>
              <a:rPr lang="en-IS" sz="1400" i="1" dirty="0"/>
              <a:t>omeone breathing at the window.</a:t>
            </a:r>
          </a:p>
          <a:p>
            <a:endParaRPr lang="en-IS" sz="1400" dirty="0"/>
          </a:p>
          <a:p>
            <a:endParaRPr lang="en-IS" sz="1400" dirty="0"/>
          </a:p>
          <a:p>
            <a:r>
              <a:rPr lang="en-IS" sz="1400" dirty="0"/>
              <a:t>Það er margt sem myrkrið veit.	</a:t>
            </a:r>
            <a:r>
              <a:rPr lang="en-IS" sz="1400" i="1" dirty="0"/>
              <a:t>Many things the darkness knows.</a:t>
            </a:r>
          </a:p>
          <a:p>
            <a:r>
              <a:rPr lang="en-IS" sz="1400" dirty="0"/>
              <a:t>Minn er hugur þungur.		</a:t>
            </a:r>
            <a:r>
              <a:rPr lang="en-IS" sz="1400" i="1" dirty="0"/>
              <a:t>My mind is burdened.</a:t>
            </a:r>
          </a:p>
          <a:p>
            <a:r>
              <a:rPr lang="en-IS" sz="1400" dirty="0"/>
              <a:t>Oft ég svartan sandinn leit		</a:t>
            </a:r>
            <a:r>
              <a:rPr lang="en-IS" sz="1400" i="1" dirty="0"/>
              <a:t>Frequently I saw the black sand</a:t>
            </a:r>
          </a:p>
          <a:p>
            <a:r>
              <a:rPr lang="en-GB" sz="1400" dirty="0"/>
              <a:t>s</a:t>
            </a:r>
            <a:r>
              <a:rPr lang="en-IS" sz="1400" dirty="0"/>
              <a:t>víða grænan engireit.		</a:t>
            </a:r>
            <a:r>
              <a:rPr lang="en-GB" sz="1400" i="1" dirty="0"/>
              <a:t>s</a:t>
            </a:r>
            <a:r>
              <a:rPr lang="en-IS" sz="1400" i="1" dirty="0"/>
              <a:t>corch the green meadow.</a:t>
            </a:r>
          </a:p>
          <a:p>
            <a:r>
              <a:rPr lang="en-IS" sz="1400" dirty="0"/>
              <a:t>Í jöklinum hljóða dauðadjúpar sprungur.	</a:t>
            </a:r>
            <a:r>
              <a:rPr lang="en-IS" sz="1400" i="1" dirty="0"/>
              <a:t>In the glacier the deadly deep crevasses are moaning.</a:t>
            </a:r>
          </a:p>
        </p:txBody>
      </p:sp>
    </p:spTree>
    <p:extLst>
      <p:ext uri="{BB962C8B-B14F-4D97-AF65-F5344CB8AC3E}">
        <p14:creationId xmlns:p14="http://schemas.microsoft.com/office/powerpoint/2010/main" val="2939204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AF84-EB80-4246-A805-6440E2E5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Icelanders fond of team sports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94E83-4D04-654C-8531-CBFB5C0C6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S" sz="1400" dirty="0"/>
              <a:t>Although Icelanders are only 360,000 (same size as Bochum, Germany or Cardiff, UK) they have an amazing record in team sports</a:t>
            </a:r>
          </a:p>
          <a:p>
            <a:r>
              <a:rPr lang="en-IS" sz="1800" dirty="0"/>
              <a:t>Bermuda Bowl (unofficial world champion) in Bridge in 1991</a:t>
            </a:r>
          </a:p>
          <a:p>
            <a:r>
              <a:rPr lang="en-IS" sz="1800" dirty="0"/>
              <a:t>Silver medal in handball in the 2008 Olympics, Beijing</a:t>
            </a:r>
          </a:p>
          <a:p>
            <a:r>
              <a:rPr lang="en-IS" sz="1800" dirty="0"/>
              <a:t>Beat England in football in the European Championships in 2016</a:t>
            </a:r>
          </a:p>
          <a:p>
            <a:r>
              <a:rPr lang="en-IS" sz="1800" dirty="0"/>
              <a:t>Ranked by FIFA about 20</a:t>
            </a:r>
            <a:r>
              <a:rPr lang="en-IS" sz="1800" baseline="30000" dirty="0"/>
              <a:t>th</a:t>
            </a:r>
            <a:r>
              <a:rPr lang="en-IS" sz="1800" dirty="0"/>
              <a:t> best football nation in 2016</a:t>
            </a:r>
          </a:p>
          <a:p>
            <a:endParaRPr lang="en-IS" sz="2400" dirty="0"/>
          </a:p>
        </p:txBody>
      </p:sp>
    </p:spTree>
    <p:extLst>
      <p:ext uri="{BB962C8B-B14F-4D97-AF65-F5344CB8AC3E}">
        <p14:creationId xmlns:p14="http://schemas.microsoft.com/office/powerpoint/2010/main" val="706638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53A4-152D-594E-A15F-2CF20D88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Icelanders, a fishing nation</a:t>
            </a:r>
          </a:p>
        </p:txBody>
      </p:sp>
      <p:pic>
        <p:nvPicPr>
          <p:cNvPr id="5" name="Content Placeholder 4" descr="Chart, bar chart, histogram&#10;&#10;Description automatically generated">
            <a:extLst>
              <a:ext uri="{FF2B5EF4-FFF2-40B4-BE49-F238E27FC236}">
                <a16:creationId xmlns:a16="http://schemas.microsoft.com/office/drawing/2014/main" id="{46999AA0-FC31-F145-946E-C001CC98D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02" y="1600200"/>
            <a:ext cx="6596995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7EE16-AD2C-4940-8FF0-F169BC41DFAC}"/>
              </a:ext>
            </a:extLst>
          </p:cNvPr>
          <p:cNvSpPr txBox="1"/>
          <p:nvPr/>
        </p:nvSpPr>
        <p:spPr>
          <a:xfrm>
            <a:off x="3059832" y="54452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/>
              <a:t>Not far from 1% of world catch</a:t>
            </a:r>
          </a:p>
        </p:txBody>
      </p:sp>
    </p:spTree>
    <p:extLst>
      <p:ext uri="{BB962C8B-B14F-4D97-AF65-F5344CB8AC3E}">
        <p14:creationId xmlns:p14="http://schemas.microsoft.com/office/powerpoint/2010/main" val="2967349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6916B516-66AE-8942-9966-8320920F6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s-IS" altLang="en-I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BBBD7224-4ABD-714C-93C4-803EAE545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s-IS" altLang="en-IS"/>
          </a:p>
        </p:txBody>
      </p:sp>
      <p:pic>
        <p:nvPicPr>
          <p:cNvPr id="86020" name="Picture 4" descr="brim15995">
            <a:extLst>
              <a:ext uri="{FF2B5EF4-FFF2-40B4-BE49-F238E27FC236}">
                <a16:creationId xmlns:a16="http://schemas.microsoft.com/office/drawing/2014/main" id="{E23C407C-994B-F040-B232-A6B10080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1413" y="-2038350"/>
            <a:ext cx="16508413" cy="1093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7172" name="Picture 5" descr="reykjaneshrygg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0"/>
            <a:ext cx="1036955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98528623-7858-EA43-ADEC-01755000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IS"/>
          </a:p>
        </p:txBody>
      </p:sp>
      <p:pic>
        <p:nvPicPr>
          <p:cNvPr id="87043" name="Content Placeholder 3" descr="batar14426.jpg">
            <a:extLst>
              <a:ext uri="{FF2B5EF4-FFF2-40B4-BE49-F238E27FC236}">
                <a16:creationId xmlns:a16="http://schemas.microsoft.com/office/drawing/2014/main" id="{4E55E2C3-0554-BD4A-AD1B-84EC65B02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2938" y="0"/>
            <a:ext cx="10437813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42D137F6-D411-C543-9D99-2DFFF4C2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IS"/>
          </a:p>
        </p:txBody>
      </p:sp>
      <p:pic>
        <p:nvPicPr>
          <p:cNvPr id="88067" name="Content Placeholder 3" descr="thorsk25954.jpg">
            <a:extLst>
              <a:ext uri="{FF2B5EF4-FFF2-40B4-BE49-F238E27FC236}">
                <a16:creationId xmlns:a16="http://schemas.microsoft.com/office/drawing/2014/main" id="{CA82E7B0-3F6A-6A4A-A725-288179D63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-357188"/>
            <a:ext cx="5214938" cy="7966076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C407-BFB7-4F0B-BA9A-1387584C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81367-8E51-41D0-B0FF-421E6A78B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20" y="0"/>
            <a:ext cx="10281827" cy="6858000"/>
          </a:xfrm>
        </p:spPr>
      </p:pic>
    </p:spTree>
    <p:extLst>
      <p:ext uri="{BB962C8B-B14F-4D97-AF65-F5344CB8AC3E}">
        <p14:creationId xmlns:p14="http://schemas.microsoft.com/office/powerpoint/2010/main" val="1157781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10E5-F201-824F-9E5E-204473C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5" name="Content Placeholder 4" descr="A close-up of some ice&#10;&#10;Description automatically generated with low confidence">
            <a:extLst>
              <a:ext uri="{FF2B5EF4-FFF2-40B4-BE49-F238E27FC236}">
                <a16:creationId xmlns:a16="http://schemas.microsoft.com/office/drawing/2014/main" id="{1C4AB57C-9EF2-5145-858C-FACBD3D35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109" y="-34281"/>
            <a:ext cx="10368645" cy="6912431"/>
          </a:xfrm>
        </p:spPr>
      </p:pic>
    </p:spTree>
    <p:extLst>
      <p:ext uri="{BB962C8B-B14F-4D97-AF65-F5344CB8AC3E}">
        <p14:creationId xmlns:p14="http://schemas.microsoft.com/office/powerpoint/2010/main" val="61945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93188" name="Picture 4" descr="daggarvefur_sma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1900"/>
            <a:ext cx="9394825" cy="127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94212" name="Picture 4" descr="daggarvefur_smari_min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938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62D1-9CFF-46D7-ABC6-59DFFA9B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8394"/>
            <a:ext cx="8229600" cy="1143000"/>
          </a:xfrm>
        </p:spPr>
        <p:txBody>
          <a:bodyPr/>
          <a:lstStyle/>
          <a:p>
            <a:r>
              <a:rPr lang="en-GB" dirty="0"/>
              <a:t>Teaching Icelandic</a:t>
            </a:r>
            <a:endParaRPr lang="is-I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50D002-4CC3-492F-BDF7-7A67B326E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14" y="1160372"/>
            <a:ext cx="4038600" cy="5215310"/>
          </a:xfrm>
        </p:spPr>
        <p:txBody>
          <a:bodyPr/>
          <a:lstStyle/>
          <a:p>
            <a:r>
              <a:rPr lang="en-GB" dirty="0" err="1"/>
              <a:t>Góðan</a:t>
            </a:r>
            <a:r>
              <a:rPr lang="en-GB" dirty="0"/>
              <a:t> </a:t>
            </a:r>
            <a:r>
              <a:rPr lang="en-GB" dirty="0" err="1"/>
              <a:t>dag</a:t>
            </a:r>
            <a:endParaRPr lang="en-GB" dirty="0"/>
          </a:p>
          <a:p>
            <a:r>
              <a:rPr lang="en-GB" dirty="0" err="1"/>
              <a:t>Kennari</a:t>
            </a:r>
            <a:endParaRPr lang="en-GB" dirty="0"/>
          </a:p>
          <a:p>
            <a:r>
              <a:rPr lang="en-GB" dirty="0" err="1"/>
              <a:t>Flugvél</a:t>
            </a:r>
            <a:endParaRPr lang="en-GB" dirty="0"/>
          </a:p>
          <a:p>
            <a:r>
              <a:rPr lang="en-GB" dirty="0" err="1"/>
              <a:t>Sóttkví</a:t>
            </a:r>
            <a:endParaRPr lang="en-GB" dirty="0"/>
          </a:p>
          <a:p>
            <a:r>
              <a:rPr lang="en-GB" dirty="0" err="1"/>
              <a:t>Bólusetning</a:t>
            </a:r>
            <a:endParaRPr lang="en-GB" dirty="0"/>
          </a:p>
          <a:p>
            <a:r>
              <a:rPr lang="en-GB" dirty="0" err="1"/>
              <a:t>Rúta</a:t>
            </a:r>
            <a:endParaRPr lang="en-GB" dirty="0"/>
          </a:p>
          <a:p>
            <a:r>
              <a:rPr lang="en-GB" dirty="0" err="1"/>
              <a:t>Leigubíll</a:t>
            </a:r>
            <a:r>
              <a:rPr lang="en-GB" dirty="0"/>
              <a:t> </a:t>
            </a:r>
          </a:p>
          <a:p>
            <a:r>
              <a:rPr lang="en-GB" dirty="0" err="1"/>
              <a:t>Klósett</a:t>
            </a:r>
            <a:endParaRPr lang="en-GB" dirty="0"/>
          </a:p>
          <a:p>
            <a:r>
              <a:rPr lang="en-GB" dirty="0" err="1"/>
              <a:t>Morgunmatur</a:t>
            </a:r>
            <a:endParaRPr lang="en-GB" dirty="0"/>
          </a:p>
          <a:p>
            <a:r>
              <a:rPr lang="en-GB" dirty="0" err="1"/>
              <a:t>Hlaðborð</a:t>
            </a:r>
            <a:endParaRPr lang="is-I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BA33AF-537E-45D5-AD1B-C49CA4A38C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Reykjavík</a:t>
            </a:r>
          </a:p>
          <a:p>
            <a:r>
              <a:rPr lang="en-GB" dirty="0" err="1"/>
              <a:t>Veitingahús</a:t>
            </a:r>
            <a:endParaRPr lang="en-GB" dirty="0"/>
          </a:p>
          <a:p>
            <a:r>
              <a:rPr lang="en-GB" dirty="0" err="1"/>
              <a:t>Vatn</a:t>
            </a:r>
            <a:endParaRPr lang="en-GB" dirty="0"/>
          </a:p>
          <a:p>
            <a:r>
              <a:rPr lang="en-GB" dirty="0" err="1"/>
              <a:t>Jökull</a:t>
            </a:r>
            <a:endParaRPr lang="en-GB" dirty="0"/>
          </a:p>
          <a:p>
            <a:r>
              <a:rPr lang="en-GB" dirty="0"/>
              <a:t>Eyjafjallajökull</a:t>
            </a:r>
          </a:p>
          <a:p>
            <a:r>
              <a:rPr lang="en-GB" dirty="0" err="1"/>
              <a:t>Geldingadalir</a:t>
            </a:r>
            <a:endParaRPr lang="en-GB" dirty="0"/>
          </a:p>
          <a:p>
            <a:r>
              <a:rPr lang="en-GB" dirty="0" err="1"/>
              <a:t>Höfn</a:t>
            </a:r>
            <a:endParaRPr lang="en-GB" dirty="0"/>
          </a:p>
          <a:p>
            <a:r>
              <a:rPr lang="en-GB" dirty="0" err="1"/>
              <a:t>Takk</a:t>
            </a:r>
            <a:r>
              <a:rPr lang="en-GB" dirty="0"/>
              <a:t> </a:t>
            </a:r>
            <a:r>
              <a:rPr lang="en-GB" dirty="0" err="1"/>
              <a:t>fyrir</a:t>
            </a:r>
            <a:endParaRPr lang="en-GB" dirty="0"/>
          </a:p>
          <a:p>
            <a:r>
              <a:rPr lang="en-GB" dirty="0" err="1"/>
              <a:t>Góða</a:t>
            </a:r>
            <a:r>
              <a:rPr lang="en-GB" dirty="0"/>
              <a:t> </a:t>
            </a:r>
            <a:r>
              <a:rPr lang="en-GB" dirty="0" err="1"/>
              <a:t>nótt</a:t>
            </a:r>
            <a:endParaRPr lang="is-I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B2E752-E731-40A9-BCBE-D420E132C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771800" y="1305719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FC3ED6-8F9B-4752-B687-689178612B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209800" y="1749737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2EF78A-D086-428D-843D-BAEE330DE9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006600" y="2339752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C5BEF3-5C89-4C13-AD1F-46449D9704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006600" y="2844193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ABDBF0-1B61-4259-9DCF-9F2C5C3CCDF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611377" y="3333719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1EF262-F059-45D1-A40F-37A9E6C02A9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600200" y="3874296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7BF66A-0B19-4A2B-A8AF-1769B5F609D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123728" y="430993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3A5BF7-590B-414B-AE55-1C275223F80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006600" y="4899947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FB1A5D-27C7-46B7-910A-87631072A95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872450" y="5361719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60A0EE-708D-4CF0-9F45-F30A990E0E3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326928" y="5922963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9A5D1A-B758-45CE-A453-384898EB55A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934200" y="1641565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1E01B6-A8A3-4D2E-BEF0-5FAFD0F4BB3D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7137400" y="2193755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1D172-3E5C-468C-83A7-99D8D5804BA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5870696" y="2760620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2DAA0E-E6B2-48B2-AF22-BFFA1BE23C94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372200" y="3305250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6FDD9D-72B3-442D-88A8-E63A93A59708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7352175" y="3768027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CD908E-27ED-4638-93D4-35F866D6B589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7340600" y="4309932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ACD5A3-B7A4-4848-B982-C4E3864B8BEB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5994400" y="4715706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8F7D05-F665-4440-BA27-4B3A12CBEF70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667500" y="5259796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3BA7D2-42CD-4868-804B-26249B8FE50F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870700" y="58496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9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0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17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78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6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62D1-9CFF-46D7-ABC6-59DFFA9B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8394"/>
            <a:ext cx="8229600" cy="1143000"/>
          </a:xfrm>
        </p:spPr>
        <p:txBody>
          <a:bodyPr/>
          <a:lstStyle/>
          <a:p>
            <a:r>
              <a:rPr lang="en-GB" dirty="0"/>
              <a:t>Teaching Icelandic</a:t>
            </a:r>
            <a:endParaRPr lang="is-I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50D002-4CC3-492F-BDF7-7A67B326E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14" y="908720"/>
            <a:ext cx="4235079" cy="5580996"/>
          </a:xfrm>
        </p:spPr>
        <p:txBody>
          <a:bodyPr/>
          <a:lstStyle/>
          <a:p>
            <a:r>
              <a:rPr lang="en-GB" dirty="0" err="1"/>
              <a:t>Góðan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=good day</a:t>
            </a:r>
          </a:p>
          <a:p>
            <a:r>
              <a:rPr lang="en-GB" dirty="0" err="1"/>
              <a:t>Kennari</a:t>
            </a:r>
            <a:r>
              <a:rPr lang="en-GB" dirty="0"/>
              <a:t>=teacher</a:t>
            </a:r>
          </a:p>
          <a:p>
            <a:r>
              <a:rPr lang="en-GB" dirty="0" err="1"/>
              <a:t>Flugvél</a:t>
            </a:r>
            <a:r>
              <a:rPr lang="en-GB" dirty="0"/>
              <a:t>=airplane</a:t>
            </a:r>
          </a:p>
          <a:p>
            <a:r>
              <a:rPr lang="en-GB" dirty="0" err="1"/>
              <a:t>Sóttkví</a:t>
            </a:r>
            <a:r>
              <a:rPr lang="en-GB" dirty="0"/>
              <a:t>=quarantine</a:t>
            </a:r>
          </a:p>
          <a:p>
            <a:r>
              <a:rPr lang="en-GB" dirty="0" err="1"/>
              <a:t>Bólusetning</a:t>
            </a:r>
            <a:r>
              <a:rPr lang="en-GB" dirty="0"/>
              <a:t>=</a:t>
            </a:r>
            <a:r>
              <a:rPr lang="en-GB" sz="2400" dirty="0"/>
              <a:t>vaccination</a:t>
            </a:r>
            <a:endParaRPr lang="en-GB" dirty="0"/>
          </a:p>
          <a:p>
            <a:r>
              <a:rPr lang="en-GB" dirty="0" err="1"/>
              <a:t>Rúta</a:t>
            </a:r>
            <a:r>
              <a:rPr lang="en-GB" dirty="0"/>
              <a:t>=bus</a:t>
            </a:r>
          </a:p>
          <a:p>
            <a:r>
              <a:rPr lang="en-GB" dirty="0" err="1"/>
              <a:t>Leigubíll</a:t>
            </a:r>
            <a:r>
              <a:rPr lang="en-GB" dirty="0"/>
              <a:t> = taxi</a:t>
            </a:r>
          </a:p>
          <a:p>
            <a:r>
              <a:rPr lang="en-GB" dirty="0" err="1"/>
              <a:t>Klósett</a:t>
            </a:r>
            <a:r>
              <a:rPr lang="en-GB" dirty="0"/>
              <a:t>=restroom</a:t>
            </a:r>
          </a:p>
          <a:p>
            <a:r>
              <a:rPr lang="en-GB" dirty="0" err="1"/>
              <a:t>Morgunmatur</a:t>
            </a:r>
            <a:r>
              <a:rPr lang="en-GB" dirty="0"/>
              <a:t>=</a:t>
            </a:r>
            <a:r>
              <a:rPr lang="en-GB" sz="2400" dirty="0"/>
              <a:t>breakfast</a:t>
            </a:r>
            <a:endParaRPr lang="en-GB" dirty="0"/>
          </a:p>
          <a:p>
            <a:r>
              <a:rPr lang="en-GB" dirty="0" err="1"/>
              <a:t>Hlaðborð</a:t>
            </a:r>
            <a:r>
              <a:rPr lang="en-GB" dirty="0"/>
              <a:t>=buffet</a:t>
            </a:r>
          </a:p>
          <a:p>
            <a:r>
              <a:rPr lang="en-GB" dirty="0"/>
              <a:t>Reykjavík=capital</a:t>
            </a:r>
          </a:p>
          <a:p>
            <a:endParaRPr lang="is-I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BA33AF-537E-45D5-AD1B-C49CA4A38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953347"/>
            <a:ext cx="4320480" cy="5697628"/>
          </a:xfrm>
        </p:spPr>
        <p:txBody>
          <a:bodyPr/>
          <a:lstStyle/>
          <a:p>
            <a:r>
              <a:rPr lang="en-GB" dirty="0" err="1"/>
              <a:t>Veitingahús</a:t>
            </a:r>
            <a:r>
              <a:rPr lang="en-GB" dirty="0"/>
              <a:t>=</a:t>
            </a:r>
            <a:r>
              <a:rPr lang="en-GB" sz="2000" dirty="0"/>
              <a:t>restaurant</a:t>
            </a:r>
          </a:p>
          <a:p>
            <a:r>
              <a:rPr lang="en-GB" dirty="0" err="1"/>
              <a:t>Vatn</a:t>
            </a:r>
            <a:r>
              <a:rPr lang="en-GB" dirty="0"/>
              <a:t>=water</a:t>
            </a:r>
          </a:p>
          <a:p>
            <a:r>
              <a:rPr lang="en-GB" dirty="0" err="1"/>
              <a:t>Jökull</a:t>
            </a:r>
            <a:r>
              <a:rPr lang="en-GB" dirty="0"/>
              <a:t>=</a:t>
            </a:r>
            <a:r>
              <a:rPr lang="en-GB" dirty="0" err="1"/>
              <a:t>glaccier</a:t>
            </a:r>
            <a:endParaRPr lang="en-GB" dirty="0"/>
          </a:p>
          <a:p>
            <a:r>
              <a:rPr lang="en-GB" dirty="0"/>
              <a:t>Eyjafjallajökull</a:t>
            </a:r>
          </a:p>
          <a:p>
            <a:r>
              <a:rPr lang="en-GB" dirty="0" err="1"/>
              <a:t>Geldingadalir</a:t>
            </a:r>
            <a:endParaRPr lang="en-GB" dirty="0"/>
          </a:p>
          <a:p>
            <a:r>
              <a:rPr lang="en-GB" dirty="0" err="1"/>
              <a:t>Höfn</a:t>
            </a:r>
            <a:endParaRPr lang="en-GB" dirty="0"/>
          </a:p>
          <a:p>
            <a:r>
              <a:rPr lang="en-GB" dirty="0" err="1"/>
              <a:t>Takk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=thank you</a:t>
            </a:r>
          </a:p>
          <a:p>
            <a:r>
              <a:rPr lang="en-GB" dirty="0" err="1"/>
              <a:t>Takk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maturinn</a:t>
            </a:r>
            <a:r>
              <a:rPr lang="en-GB" dirty="0"/>
              <a:t> var </a:t>
            </a:r>
            <a:r>
              <a:rPr lang="en-GB" dirty="0" err="1"/>
              <a:t>góður</a:t>
            </a:r>
            <a:r>
              <a:rPr lang="en-GB" dirty="0"/>
              <a:t>=thank you the meal was good</a:t>
            </a:r>
          </a:p>
          <a:p>
            <a:r>
              <a:rPr lang="en-GB" dirty="0" err="1"/>
              <a:t>Góða</a:t>
            </a:r>
            <a:r>
              <a:rPr lang="en-GB" dirty="0"/>
              <a:t> </a:t>
            </a:r>
            <a:r>
              <a:rPr lang="en-GB" dirty="0" err="1"/>
              <a:t>nótt</a:t>
            </a:r>
            <a:r>
              <a:rPr lang="en-GB" dirty="0"/>
              <a:t>=good night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936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655955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531440"/>
            <a:ext cx="10996044" cy="8496944"/>
          </a:xfrm>
        </p:spPr>
      </p:pic>
      <p:sp>
        <p:nvSpPr>
          <p:cNvPr id="3" name="TextBox 2"/>
          <p:cNvSpPr txBox="1"/>
          <p:nvPr/>
        </p:nvSpPr>
        <p:spPr>
          <a:xfrm>
            <a:off x="3347864" y="602128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 err="1">
                <a:solidFill>
                  <a:schemeClr val="bg1"/>
                </a:solidFill>
              </a:rPr>
              <a:t>Iceland</a:t>
            </a:r>
            <a:endParaRPr lang="is-I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5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57348" name="Picture 4" descr="grasygla_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-357188"/>
            <a:ext cx="8942387" cy="743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17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s-IS" altLang="is-IS" sz="5400" b="1" dirty="0" err="1"/>
              <a:t>Volcanism</a:t>
            </a:r>
            <a:r>
              <a:rPr lang="is-IS" altLang="is-IS" sz="5400" b="1" dirty="0"/>
              <a:t> in </a:t>
            </a:r>
            <a:r>
              <a:rPr lang="is-IS" altLang="is-IS" sz="5400" b="1" dirty="0" err="1"/>
              <a:t>Iceland</a:t>
            </a:r>
            <a:endParaRPr lang="is-IS" altLang="is-IS" sz="5400" b="1" dirty="0"/>
          </a:p>
          <a:p>
            <a:r>
              <a:rPr lang="en-US" altLang="is-IS" dirty="0"/>
              <a:t>30 active volcanic systems</a:t>
            </a:r>
          </a:p>
          <a:p>
            <a:r>
              <a:rPr lang="en-US" altLang="is-IS" dirty="0"/>
              <a:t>&gt;30 volcanic eruptions per century</a:t>
            </a:r>
          </a:p>
          <a:p>
            <a:r>
              <a:rPr lang="en-US" altLang="is-IS" dirty="0"/>
              <a:t>10-15 subglacial eruptions per century</a:t>
            </a:r>
          </a:p>
          <a:p>
            <a:r>
              <a:rPr lang="is-IS" altLang="is-IS" dirty="0"/>
              <a:t>Magma output rates: &gt;5 </a:t>
            </a:r>
            <a:r>
              <a:rPr lang="en-US" altLang="is-IS" dirty="0"/>
              <a:t>km</a:t>
            </a:r>
            <a:r>
              <a:rPr lang="en-US" altLang="is-IS" baseline="30000" dirty="0"/>
              <a:t>3</a:t>
            </a:r>
            <a:r>
              <a:rPr lang="en-US" altLang="is-IS" dirty="0"/>
              <a:t> per century</a:t>
            </a:r>
          </a:p>
          <a:p>
            <a:endParaRPr lang="en-US" altLang="is-I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is-IS"/>
          </a:p>
        </p:txBody>
      </p:sp>
      <p:pic>
        <p:nvPicPr>
          <p:cNvPr id="69635" name="Content Placeholder 3" descr="bardarbunga19221V_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456863" cy="6858000"/>
          </a:xfrm>
        </p:spPr>
      </p:pic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5715000" y="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s-IS" altLang="is-IS" dirty="0"/>
              <a:t>Bárðarbunga </a:t>
            </a:r>
            <a:r>
              <a:rPr lang="is-IS" altLang="is-IS" dirty="0" err="1"/>
              <a:t>volcano</a:t>
            </a:r>
            <a:endParaRPr lang="en-US" altLang="is-IS" dirty="0"/>
          </a:p>
        </p:txBody>
      </p:sp>
    </p:spTree>
    <p:extLst>
      <p:ext uri="{BB962C8B-B14F-4D97-AF65-F5344CB8AC3E}">
        <p14:creationId xmlns:p14="http://schemas.microsoft.com/office/powerpoint/2010/main" val="24932695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29453</TotalTime>
  <Words>1001</Words>
  <Application>Microsoft Office PowerPoint</Application>
  <PresentationFormat>On-screen Show (4:3)</PresentationFormat>
  <Paragraphs>149</Paragraphs>
  <Slides>47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Default Design</vt:lpstr>
      <vt:lpstr>1_Office Theme</vt:lpstr>
      <vt:lpstr>5_Default Design</vt:lpstr>
      <vt:lpstr>8_Default Design</vt:lpstr>
      <vt:lpstr>4_Default Design</vt:lpstr>
      <vt:lpstr>Oddur Sigurðsson Kolbrún Svala Hjaltadóttir</vt:lpstr>
      <vt:lpstr>The trinity of land, nation and language</vt:lpstr>
      <vt:lpstr>Evolution of a 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</vt:lpstr>
      <vt:lpstr>Icelanders, a writing people</vt:lpstr>
      <vt:lpstr>PowerPoint Presentation</vt:lpstr>
      <vt:lpstr>Icelanders, a singing people</vt:lpstr>
      <vt:lpstr>Lullabyes</vt:lpstr>
      <vt:lpstr>Icelanders fond of team sports</vt:lpstr>
      <vt:lpstr>Icelanders, a fishing 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Icelandic</vt:lpstr>
      <vt:lpstr>Teaching Icelandic</vt:lpstr>
    </vt:vector>
  </TitlesOfParts>
  <Company>Orkustofnun 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Oddur Sigurðsson</dc:creator>
  <cp:lastModifiedBy>Kolbrún Hjaltadóttir</cp:lastModifiedBy>
  <cp:revision>178</cp:revision>
  <dcterms:created xsi:type="dcterms:W3CDTF">2004-11-08T13:43:24Z</dcterms:created>
  <dcterms:modified xsi:type="dcterms:W3CDTF">2021-05-16T16:11:54Z</dcterms:modified>
</cp:coreProperties>
</file>